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559675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060529"/>
            <a:ext cx="6425724" cy="225606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403592"/>
            <a:ext cx="5669756" cy="156454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9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345009"/>
            <a:ext cx="1630055" cy="5491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345009"/>
            <a:ext cx="4795669" cy="54916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9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615546"/>
            <a:ext cx="6520220" cy="2695572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4336619"/>
            <a:ext cx="6520220" cy="141753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8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725046"/>
            <a:ext cx="3212862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725046"/>
            <a:ext cx="3212862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45011"/>
            <a:ext cx="6520220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588543"/>
            <a:ext cx="3198096" cy="77852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367064"/>
            <a:ext cx="3198096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588543"/>
            <a:ext cx="3213847" cy="77852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367064"/>
            <a:ext cx="3213847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6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32012"/>
            <a:ext cx="2438192" cy="151204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933027"/>
            <a:ext cx="3827085" cy="4605124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944052"/>
            <a:ext cx="2438192" cy="360159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32012"/>
            <a:ext cx="2438192" cy="151204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933027"/>
            <a:ext cx="3827085" cy="4605124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944052"/>
            <a:ext cx="2438192" cy="360159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7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45011"/>
            <a:ext cx="652022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725046"/>
            <a:ext cx="652022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6006164"/>
            <a:ext cx="170092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5F82-424F-4B48-A18D-A5CB9A71D5B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006164"/>
            <a:ext cx="255139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6006164"/>
            <a:ext cx="170092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D84A-638A-4190-AD34-9A8F3E8A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B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0B8F7-03F0-6BD0-1294-6DE47A50F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A0C88E-DEBE-76E4-9BB7-970F529B4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823817"/>
              </p:ext>
            </p:extLst>
          </p:nvPr>
        </p:nvGraphicFramePr>
        <p:xfrm>
          <a:off x="65576" y="3141710"/>
          <a:ext cx="5486983" cy="177327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75384">
                  <a:extLst>
                    <a:ext uri="{9D8B030D-6E8A-4147-A177-3AD203B41FA5}">
                      <a16:colId xmlns:a16="http://schemas.microsoft.com/office/drawing/2014/main" val="1767599708"/>
                    </a:ext>
                  </a:extLst>
                </a:gridCol>
                <a:gridCol w="843051">
                  <a:extLst>
                    <a:ext uri="{9D8B030D-6E8A-4147-A177-3AD203B41FA5}">
                      <a16:colId xmlns:a16="http://schemas.microsoft.com/office/drawing/2014/main" val="3293636028"/>
                    </a:ext>
                  </a:extLst>
                </a:gridCol>
                <a:gridCol w="1173318">
                  <a:extLst>
                    <a:ext uri="{9D8B030D-6E8A-4147-A177-3AD203B41FA5}">
                      <a16:colId xmlns:a16="http://schemas.microsoft.com/office/drawing/2014/main" val="2078184779"/>
                    </a:ext>
                  </a:extLst>
                </a:gridCol>
                <a:gridCol w="1034257">
                  <a:extLst>
                    <a:ext uri="{9D8B030D-6E8A-4147-A177-3AD203B41FA5}">
                      <a16:colId xmlns:a16="http://schemas.microsoft.com/office/drawing/2014/main" val="3774850205"/>
                    </a:ext>
                  </a:extLst>
                </a:gridCol>
                <a:gridCol w="1160973">
                  <a:extLst>
                    <a:ext uri="{9D8B030D-6E8A-4147-A177-3AD203B41FA5}">
                      <a16:colId xmlns:a16="http://schemas.microsoft.com/office/drawing/2014/main" val="433392282"/>
                    </a:ext>
                  </a:extLst>
                </a:gridCol>
              </a:tblGrid>
              <a:tr h="199088">
                <a:tc>
                  <a:txBody>
                    <a:bodyPr/>
                    <a:lstStyle/>
                    <a:p>
                      <a:pPr algn="ctr" rtl="1"/>
                      <a:r>
                        <a:rPr lang="fa-IR" sz="900" dirty="0">
                          <a:cs typeface="B Titr" panose="00000700000000000000" pitchFamily="2" charset="-78"/>
                        </a:rPr>
                        <a:t>میزان مصرف</a:t>
                      </a:r>
                      <a:endParaRPr lang="en-US" sz="900" dirty="0">
                        <a:cs typeface="B Titr" panose="000007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dirty="0">
                          <a:cs typeface="B Titr" panose="00000700000000000000" pitchFamily="2" charset="-78"/>
                        </a:rPr>
                        <a:t>محصولات</a:t>
                      </a:r>
                      <a:endParaRPr lang="en-US" sz="900" dirty="0">
                        <a:cs typeface="B Titr" panose="00000700000000000000" pitchFamily="2" charset="-78"/>
                      </a:endParaRPr>
                    </a:p>
                  </a:txBody>
                  <a:tcPr marL="59436" marR="59436" marT="29718" marB="2971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dirty="0">
                          <a:cs typeface="B Titr" panose="00000700000000000000" pitchFamily="2" charset="-78"/>
                        </a:rPr>
                        <a:t>میزان مصرف</a:t>
                      </a:r>
                      <a:endParaRPr lang="en-US" sz="900" dirty="0">
                        <a:cs typeface="B Titr" panose="000007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dirty="0">
                          <a:cs typeface="B Titr" panose="00000700000000000000" pitchFamily="2" charset="-78"/>
                        </a:rPr>
                        <a:t>محصولات</a:t>
                      </a:r>
                      <a:endParaRPr lang="en-US" sz="900" dirty="0">
                        <a:cs typeface="B Titr" panose="00000700000000000000" pitchFamily="2" charset="-78"/>
                      </a:endParaRPr>
                    </a:p>
                  </a:txBody>
                  <a:tcPr marL="59436" marR="59436" marT="29718" marB="2971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dirty="0">
                          <a:cs typeface="B Titr" panose="00000700000000000000" pitchFamily="2" charset="-78"/>
                        </a:rPr>
                        <a:t>نوع مصرف</a:t>
                      </a: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21103"/>
                  </a:ext>
                </a:extLst>
              </a:tr>
              <a:tr h="199088"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15 تا 20 لیتر / هکتار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مرکبات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2 تا 3 لیتر/ مترمربع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گلخانه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803275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آبیاری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04290"/>
                  </a:ext>
                </a:extLst>
              </a:tr>
              <a:tr h="19908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b="0" dirty="0">
                          <a:cs typeface="B Zar" panose="00000400000000000000" pitchFamily="2" charset="-78"/>
                        </a:rPr>
                        <a:t>15 تا 20 لیتر / هکتار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پسته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3 تا 5 لیتر / هکتار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توت فرنگی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82744"/>
                  </a:ext>
                </a:extLst>
              </a:tr>
              <a:tr h="199088"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3 تا 5 لیتر/ هکتار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گیاهان زراعی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3 تا 5 لیتر / هکتار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صیفی جات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376"/>
                  </a:ext>
                </a:extLst>
              </a:tr>
              <a:tr h="199088"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40 تا 60 سی سی/ درخت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خرما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40 تا 60 سی سی / درخت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900" b="1" dirty="0">
                          <a:cs typeface="B Zar" panose="00000400000000000000" pitchFamily="2" charset="-78"/>
                        </a:rPr>
                        <a:t>درختان میوه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99119"/>
                  </a:ext>
                </a:extLst>
              </a:tr>
              <a:tr h="259278">
                <a:tc gridSpan="4">
                  <a:txBody>
                    <a:bodyPr/>
                    <a:lstStyle/>
                    <a:p>
                      <a:pPr algn="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2 تا 3 لیتر به ازای هر تن کود دامی</a:t>
                      </a: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000" b="0" dirty="0">
                        <a:cs typeface="B Zar" panose="000004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000" b="0" dirty="0">
                        <a:cs typeface="B Zar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850" b="1" dirty="0">
                          <a:cs typeface="B Zar" panose="00000400000000000000" pitchFamily="2" charset="-78"/>
                        </a:rPr>
                        <a:t>تلقیح در بستر کود دامی</a:t>
                      </a:r>
                      <a:endParaRPr lang="en-US" sz="850" b="1" dirty="0">
                        <a:cs typeface="B Zar" panose="00000400000000000000" pitchFamily="2" charset="-78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829402"/>
                  </a:ext>
                </a:extLst>
              </a:tr>
              <a:tr h="259278">
                <a:tc gridSpan="4">
                  <a:txBody>
                    <a:bodyPr/>
                    <a:lstStyle/>
                    <a:p>
                      <a:pPr algn="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پاشش محلول 4 درصد روی بذر</a:t>
                      </a: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000" b="0" dirty="0">
                        <a:cs typeface="B Zar" panose="000004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000" b="0" dirty="0">
                        <a:cs typeface="B Zar" panose="000004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b="1" dirty="0">
                          <a:cs typeface="B Zar" panose="00000400000000000000" pitchFamily="2" charset="-78"/>
                        </a:rPr>
                        <a:t>بذرمال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2478"/>
                  </a:ext>
                </a:extLst>
              </a:tr>
              <a:tr h="259278">
                <a:tc gridSpan="4">
                  <a:txBody>
                    <a:bodyPr/>
                    <a:lstStyle/>
                    <a:p>
                      <a:pPr algn="r" rtl="1"/>
                      <a:r>
                        <a:rPr lang="fa-IR" sz="900" b="0" dirty="0">
                          <a:cs typeface="B Zar" panose="00000400000000000000" pitchFamily="2" charset="-78"/>
                        </a:rPr>
                        <a:t>غوطه وری قلمه، ریشه، نشاء با نهال در محلول 3 درصد به مدت 10 تا 15 دقیقه</a:t>
                      </a: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000" b="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000" b="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cs typeface="B Zar" panose="00000400000000000000" pitchFamily="2" charset="-78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b="1" dirty="0">
                          <a:cs typeface="B Zar" panose="00000400000000000000" pitchFamily="2" charset="-78"/>
                        </a:rPr>
                        <a:t>نشاء، نهال و قلمه</a:t>
                      </a:r>
                      <a:endParaRPr lang="en-US" sz="900" b="1" dirty="0">
                        <a:cs typeface="B Zar" panose="00000400000000000000" pitchFamily="2" charset="-78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59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721E0CB-BEE9-384F-7673-D8FC0265F5B9}"/>
              </a:ext>
            </a:extLst>
          </p:cNvPr>
          <p:cNvSpPr/>
          <p:nvPr/>
        </p:nvSpPr>
        <p:spPr>
          <a:xfrm>
            <a:off x="49370" y="36381"/>
            <a:ext cx="2552992" cy="630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n>
                <a:solidFill>
                  <a:srgbClr val="23642F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D16F5-2B02-51E9-208A-BAD089DF0B3B}"/>
              </a:ext>
            </a:extLst>
          </p:cNvPr>
          <p:cNvSpPr txBox="1"/>
          <p:nvPr/>
        </p:nvSpPr>
        <p:spPr>
          <a:xfrm>
            <a:off x="1351263" y="-10966"/>
            <a:ext cx="1229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b="1" i="1" dirty="0">
                <a:solidFill>
                  <a:schemeClr val="bg1"/>
                </a:solidFill>
                <a:latin typeface="Calisto MT" panose="02040603050505030304" pitchFamily="18" charset="0"/>
                <a:cs typeface="MRT_Promoter" panose="00000400000000000000" pitchFamily="2" charset="-78"/>
              </a:rPr>
              <a:t>باکتروتج</a:t>
            </a:r>
            <a:endParaRPr lang="en-US" sz="2200" b="1" i="1" dirty="0">
              <a:solidFill>
                <a:schemeClr val="bg1"/>
              </a:solidFill>
              <a:latin typeface="Calisto MT" panose="02040603050505030304" pitchFamily="18" charset="0"/>
              <a:cs typeface="MRT_Promoter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E7337-6D35-7D40-E5C2-EF1E48AA54A1}"/>
              </a:ext>
            </a:extLst>
          </p:cNvPr>
          <p:cNvSpPr txBox="1"/>
          <p:nvPr/>
        </p:nvSpPr>
        <p:spPr>
          <a:xfrm>
            <a:off x="345318" y="372244"/>
            <a:ext cx="2292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00" b="1" dirty="0">
                <a:solidFill>
                  <a:schemeClr val="bg1"/>
                </a:solidFill>
                <a:latin typeface="Calisto MT" panose="02040603050505030304" pitchFamily="18" charset="0"/>
                <a:cs typeface="LMU Mitra" panose="00000400000000000000" pitchFamily="2" charset="-78"/>
              </a:rPr>
              <a:t>تحریک ریشه زایی و افزایش ضریب جذب عناصر غذایی</a:t>
            </a:r>
            <a:endParaRPr lang="en-US" sz="1000" b="1" dirty="0">
              <a:solidFill>
                <a:schemeClr val="bg1"/>
              </a:solidFill>
              <a:latin typeface="Calisto MT" panose="02040603050505030304" pitchFamily="18" charset="0"/>
              <a:cs typeface="LMU Mitra" panose="00000400000000000000" pitchFamily="2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252B9-7C61-A7B2-5C5E-595CCAFACA66}"/>
              </a:ext>
            </a:extLst>
          </p:cNvPr>
          <p:cNvCxnSpPr>
            <a:cxnSpLocks/>
          </p:cNvCxnSpPr>
          <p:nvPr/>
        </p:nvCxnSpPr>
        <p:spPr>
          <a:xfrm flipH="1">
            <a:off x="1101940" y="389799"/>
            <a:ext cx="140136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3A70A4-061A-7490-BEF7-5ED24ED5BB60}"/>
              </a:ext>
            </a:extLst>
          </p:cNvPr>
          <p:cNvGrpSpPr/>
          <p:nvPr/>
        </p:nvGrpSpPr>
        <p:grpSpPr>
          <a:xfrm>
            <a:off x="49369" y="4969508"/>
            <a:ext cx="2765987" cy="1081651"/>
            <a:chOff x="7323315" y="5379680"/>
            <a:chExt cx="2413518" cy="1825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4E1F6C-663A-576C-56D3-37D8F0EB8CDD}"/>
                </a:ext>
              </a:extLst>
            </p:cNvPr>
            <p:cNvSpPr txBox="1"/>
            <p:nvPr/>
          </p:nvSpPr>
          <p:spPr>
            <a:xfrm>
              <a:off x="7323315" y="5692352"/>
              <a:ext cx="2413518" cy="1512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9538" indent="-109538" algn="just" rtl="1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fa-IR" sz="1100" b="1" dirty="0">
                  <a:latin typeface="Calisto MT" panose="02040603050505030304" pitchFamily="18" charset="0"/>
                  <a:cs typeface="LMU Mitra" panose="00000400000000000000" pitchFamily="2" charset="-78"/>
                </a:rPr>
                <a:t>درظروف اصلی دربسته دور از تابش مستقیم آفتاب و در دمای اتاق نگهداری شود.</a:t>
              </a:r>
            </a:p>
            <a:p>
              <a:pPr marL="109538" indent="-109538" algn="just" rtl="1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fa-IR" sz="1100" b="1" dirty="0">
                  <a:latin typeface="Calisto MT" panose="02040603050505030304" pitchFamily="18" charset="0"/>
                  <a:cs typeface="LMU Mitra" panose="00000400000000000000" pitchFamily="2" charset="-78"/>
                </a:rPr>
                <a:t> قبل از مصرف ظرف را به آرامی تکان دهید.</a:t>
              </a:r>
            </a:p>
            <a:p>
              <a:pPr marL="109538" indent="-109538" algn="just" rtl="1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fa-IR" sz="1100" b="1" dirty="0">
                  <a:latin typeface="Calisto MT" panose="02040603050505030304" pitchFamily="18" charset="0"/>
                  <a:cs typeface="LMU Mitra" panose="00000400000000000000" pitchFamily="2" charset="-78"/>
                </a:rPr>
                <a:t>ازتماس مستقیم با چشم خودداری شود. </a:t>
              </a:r>
              <a:endParaRPr lang="en-US" sz="1100" b="1" dirty="0">
                <a:latin typeface="Calisto MT" panose="02040603050505030304" pitchFamily="18" charset="0"/>
                <a:cs typeface="LMU Mitra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2B3D70-D5D6-3B86-C589-F2CBD0E5D134}"/>
                </a:ext>
              </a:extLst>
            </p:cNvPr>
            <p:cNvSpPr txBox="1"/>
            <p:nvPr/>
          </p:nvSpPr>
          <p:spPr>
            <a:xfrm>
              <a:off x="8469842" y="5379680"/>
              <a:ext cx="1210473" cy="467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b="1" dirty="0">
                  <a:solidFill>
                    <a:schemeClr val="accent6">
                      <a:lumMod val="50000"/>
                    </a:schemeClr>
                  </a:solidFill>
                  <a:latin typeface="Calisto MT" panose="02040603050505030304" pitchFamily="18" charset="0"/>
                  <a:cs typeface="B Titr" panose="00000700000000000000" pitchFamily="2" charset="-78"/>
                </a:rPr>
                <a:t>شرایط نگهداری: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153F0F-4C81-8FAD-5B80-E5FE80B33AFA}"/>
              </a:ext>
            </a:extLst>
          </p:cNvPr>
          <p:cNvGrpSpPr/>
          <p:nvPr/>
        </p:nvGrpSpPr>
        <p:grpSpPr>
          <a:xfrm>
            <a:off x="49370" y="789723"/>
            <a:ext cx="2660665" cy="2060458"/>
            <a:chOff x="5670949" y="4780674"/>
            <a:chExt cx="4004381" cy="247514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046CBF-0A41-B9AB-0807-E79A8190AD9B}"/>
                </a:ext>
              </a:extLst>
            </p:cNvPr>
            <p:cNvSpPr txBox="1"/>
            <p:nvPr/>
          </p:nvSpPr>
          <p:spPr>
            <a:xfrm>
              <a:off x="7404518" y="4780674"/>
              <a:ext cx="2208432" cy="332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sz="1200" b="1" dirty="0">
                  <a:solidFill>
                    <a:schemeClr val="accent6">
                      <a:lumMod val="50000"/>
                    </a:schemeClr>
                  </a:solidFill>
                  <a:latin typeface="Calisto MT" panose="02040603050505030304" pitchFamily="18" charset="0"/>
                  <a:cs typeface="B Titr" panose="00000700000000000000" pitchFamily="2" charset="-78"/>
                </a:rPr>
                <a:t>قابلیت ترکیب: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cs typeface="B Titr" panose="000007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44AFB1-9047-6C86-43B8-27B06C737F29}"/>
                </a:ext>
              </a:extLst>
            </p:cNvPr>
            <p:cNvSpPr txBox="1"/>
            <p:nvPr/>
          </p:nvSpPr>
          <p:spPr>
            <a:xfrm>
              <a:off x="5670949" y="5035192"/>
              <a:ext cx="4004381" cy="222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9538" indent="-109538" algn="just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1100" b="1" dirty="0">
                  <a:latin typeface="Calisto MT" panose="02040603050505030304" pitchFamily="18" charset="0"/>
                  <a:cs typeface="LMU Mitra" panose="00000400000000000000" pitchFamily="2" charset="-78"/>
                </a:rPr>
                <a:t>این فرآورده با اکثر کودهای کشاورزی قابلیت ترکیب دارد؛ با این حال، اکیداً توصیه می‌شود از اختلاط آن با ترکیبات بسیار اسیدی، بسیار قلیایی، سموم و کودهای مسی و همچنین مواد آنتی‌باکتریال و قارچ‌کش خودداری گردد. </a:t>
              </a:r>
            </a:p>
            <a:p>
              <a:pPr marL="109538" indent="-109538" algn="just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1100" b="1" dirty="0">
                  <a:latin typeface="Calisto MT" panose="02040603050505030304" pitchFamily="18" charset="0"/>
                  <a:cs typeface="LMU Mitra" panose="00000400000000000000" pitchFamily="2" charset="-78"/>
                </a:rPr>
                <a:t>در صورت استفاده از ترکیبات ضدعفونی‌کننده خاک، رعایت فاصله زمانی حداقل دو هفته جهت مصرف این محصول الزامی است.</a:t>
              </a:r>
              <a:endParaRPr lang="en-US" sz="1100" b="1" dirty="0">
                <a:latin typeface="Calisto MT" panose="02040603050505030304" pitchFamily="18" charset="0"/>
                <a:cs typeface="LMU Mitra" panose="00000400000000000000" pitchFamily="2" charset="-78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1280869-D628-D0BA-70D4-09AE3AD59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47441"/>
              </p:ext>
            </p:extLst>
          </p:nvPr>
        </p:nvGraphicFramePr>
        <p:xfrm>
          <a:off x="126005" y="6146955"/>
          <a:ext cx="2480183" cy="1965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13045">
                  <a:extLst>
                    <a:ext uri="{9D8B030D-6E8A-4147-A177-3AD203B41FA5}">
                      <a16:colId xmlns:a16="http://schemas.microsoft.com/office/drawing/2014/main" val="2012213633"/>
                    </a:ext>
                  </a:extLst>
                </a:gridCol>
                <a:gridCol w="967138">
                  <a:extLst>
                    <a:ext uri="{9D8B030D-6E8A-4147-A177-3AD203B41FA5}">
                      <a16:colId xmlns:a16="http://schemas.microsoft.com/office/drawing/2014/main" val="3079774925"/>
                    </a:ext>
                  </a:extLst>
                </a:gridCol>
              </a:tblGrid>
              <a:tr h="190052">
                <a:tc>
                  <a:txBody>
                    <a:bodyPr/>
                    <a:lstStyle/>
                    <a:p>
                      <a:pPr algn="r" rtl="1"/>
                      <a:r>
                        <a:rPr lang="fa-IR" sz="900" b="0" dirty="0">
                          <a:solidFill>
                            <a:srgbClr val="FF0000"/>
                          </a:solidFill>
                          <a:cs typeface="B Zar" panose="00000400000000000000" pitchFamily="2" charset="-78"/>
                        </a:rPr>
                        <a:t>زمان بهینه مصرف: </a:t>
                      </a:r>
                      <a:r>
                        <a:rPr lang="fa-IR" sz="900" b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یکسال پس از تولید</a:t>
                      </a:r>
                    </a:p>
                  </a:txBody>
                  <a:tcPr marL="59436" marR="59436" marT="29718" marB="2971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تاریخ تولید:</a:t>
                      </a:r>
                      <a:r>
                        <a:rPr lang="en-US" sz="9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900" b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دیماه 1404</a:t>
                      </a:r>
                      <a:endParaRPr lang="fa-IR" sz="900" b="0" dirty="0">
                        <a:solidFill>
                          <a:srgbClr val="FF0000"/>
                        </a:solidFill>
                        <a:cs typeface="B Zar" panose="00000400000000000000" pitchFamily="2" charset="-78"/>
                      </a:endParaRPr>
                    </a:p>
                  </a:txBody>
                  <a:tcPr marL="59436" marR="59436" marT="29718" marB="2971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514114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30CDFA-5E0E-FB9F-68CA-7970182259E8}"/>
              </a:ext>
            </a:extLst>
          </p:cNvPr>
          <p:cNvSpPr txBox="1"/>
          <p:nvPr/>
        </p:nvSpPr>
        <p:spPr>
          <a:xfrm>
            <a:off x="4185308" y="2854970"/>
            <a:ext cx="138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  <a:cs typeface="B Titr" panose="00000700000000000000" pitchFamily="2" charset="-78"/>
              </a:rPr>
              <a:t>دستورالعمل مصرف: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alisto MT" panose="02040603050505030304" pitchFamily="18" charset="0"/>
              <a:cs typeface="B Titr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59D20-7E41-D309-1B41-0A77BE1B28F6}"/>
              </a:ext>
            </a:extLst>
          </p:cNvPr>
          <p:cNvSpPr txBox="1"/>
          <p:nvPr/>
        </p:nvSpPr>
        <p:spPr>
          <a:xfrm>
            <a:off x="5570219" y="521782"/>
            <a:ext cx="1940085" cy="4293483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just"/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</a:rPr>
              <a:t>CHARACTERISTICS:</a:t>
            </a:r>
            <a:endParaRPr lang="en-US" sz="900" dirty="0">
              <a:latin typeface="Calisto MT" panose="02040603050505030304" pitchFamily="18" charset="0"/>
            </a:endParaRPr>
          </a:p>
          <a:p>
            <a:pPr algn="just"/>
            <a:r>
              <a:rPr lang="en-US" sz="900" dirty="0" err="1">
                <a:latin typeface="Calisto MT" panose="02040603050505030304" pitchFamily="18" charset="0"/>
              </a:rPr>
              <a:t>Bactrotege</a:t>
            </a:r>
            <a:r>
              <a:rPr lang="en-US" sz="900" dirty="0">
                <a:latin typeface="Calisto MT" panose="02040603050505030304" pitchFamily="18" charset="0"/>
              </a:rPr>
              <a:t>® is a formulated microbial fertilizer containing native microorganisms from various regions of Kerman province. It influences plant growth and soil performance both directly and indirectly. </a:t>
            </a:r>
            <a:r>
              <a:rPr lang="en-US" sz="900" dirty="0" err="1">
                <a:latin typeface="Calisto MT" panose="02040603050505030304" pitchFamily="18" charset="0"/>
              </a:rPr>
              <a:t>Bactrotege</a:t>
            </a:r>
            <a:r>
              <a:rPr lang="en-US" sz="900" dirty="0">
                <a:latin typeface="Calisto MT" panose="02040603050505030304" pitchFamily="18" charset="0"/>
              </a:rPr>
              <a:t> also significantly helps regulate soil pH and control salinity.</a:t>
            </a:r>
          </a:p>
          <a:p>
            <a:pPr algn="just"/>
            <a:endParaRPr lang="en-US" sz="900" dirty="0">
              <a:latin typeface="Calisto MT" panose="02040603050505030304" pitchFamily="18" charset="0"/>
            </a:endParaRPr>
          </a:p>
          <a:p>
            <a:pPr algn="just"/>
            <a:r>
              <a:rPr lang="en-US" sz="900" b="1" dirty="0">
                <a:latin typeface="Calisto MT" panose="02040603050505030304" pitchFamily="18" charset="0"/>
              </a:rPr>
              <a:t>Key features of </a:t>
            </a:r>
            <a:r>
              <a:rPr lang="en-US" sz="900" b="1" dirty="0" err="1">
                <a:latin typeface="Calisto MT" panose="02040603050505030304" pitchFamily="18" charset="0"/>
              </a:rPr>
              <a:t>Bactrotege</a:t>
            </a:r>
            <a:r>
              <a:rPr lang="en-US" sz="900" b="1" dirty="0">
                <a:latin typeface="Calisto MT" panose="02040603050505030304" pitchFamily="18" charset="0"/>
              </a:rPr>
              <a:t> based on conducted research:</a:t>
            </a:r>
          </a:p>
          <a:p>
            <a:pPr algn="just"/>
            <a:endParaRPr lang="en-US" sz="900" dirty="0">
              <a:latin typeface="Calisto MT" panose="02040603050505030304" pitchFamily="18" charset="0"/>
            </a:endParaRPr>
          </a:p>
          <a:p>
            <a:pPr marL="58738" indent="-58738" algn="just">
              <a:buFont typeface="Arial" panose="020B0604020202020204" pitchFamily="34" charset="0"/>
              <a:buChar char="•"/>
            </a:pPr>
            <a:r>
              <a:rPr lang="en-US" sz="900" dirty="0">
                <a:latin typeface="Calisto MT" panose="02040603050505030304" pitchFamily="18" charset="0"/>
              </a:rPr>
              <a:t>Nitrogen fixation  </a:t>
            </a:r>
          </a:p>
          <a:p>
            <a:pPr marL="58738" indent="-58738" algn="just">
              <a:buFont typeface="Arial" panose="020B0604020202020204" pitchFamily="34" charset="0"/>
              <a:buChar char="•"/>
            </a:pPr>
            <a:r>
              <a:rPr lang="en-US" sz="900" dirty="0">
                <a:latin typeface="Calisto MT" panose="02040603050505030304" pitchFamily="18" charset="0"/>
              </a:rPr>
              <a:t>Enhanced root development in plants  </a:t>
            </a:r>
          </a:p>
          <a:p>
            <a:pPr marL="58738" indent="-58738" algn="just">
              <a:buFont typeface="Arial" panose="020B0604020202020204" pitchFamily="34" charset="0"/>
              <a:buChar char="•"/>
            </a:pPr>
            <a:r>
              <a:rPr lang="en-US" sz="900" dirty="0">
                <a:latin typeface="Calisto MT" panose="02040603050505030304" pitchFamily="18" charset="0"/>
              </a:rPr>
              <a:t>Dissolution of precipitated phosphates through mineralization of organic phosphorus  </a:t>
            </a:r>
          </a:p>
          <a:p>
            <a:pPr marL="58738" indent="-58738" algn="just">
              <a:buFont typeface="Arial" panose="020B0604020202020204" pitchFamily="34" charset="0"/>
              <a:buChar char="•"/>
            </a:pPr>
            <a:r>
              <a:rPr lang="en-US" sz="900" dirty="0">
                <a:latin typeface="Calisto MT" panose="02040603050505030304" pitchFamily="18" charset="0"/>
              </a:rPr>
              <a:t>Production of siderophores to control fungal and bacterial pathogens  </a:t>
            </a:r>
          </a:p>
          <a:p>
            <a:pPr marL="58738" indent="-58738" algn="just">
              <a:buFont typeface="Arial" panose="020B0604020202020204" pitchFamily="34" charset="0"/>
              <a:buChar char="•"/>
            </a:pPr>
            <a:r>
              <a:rPr lang="en-US" sz="900" dirty="0">
                <a:latin typeface="Calisto MT" panose="02040603050505030304" pitchFamily="18" charset="0"/>
              </a:rPr>
              <a:t>Non-specific protection against pathogenic fungi, bacteria, and viruses (antibiosis)  </a:t>
            </a:r>
          </a:p>
          <a:p>
            <a:pPr marL="58738" indent="-58738" algn="just">
              <a:buFont typeface="Arial" panose="020B0604020202020204" pitchFamily="34" charset="0"/>
              <a:buChar char="•"/>
            </a:pPr>
            <a:r>
              <a:rPr lang="en-US" sz="900" dirty="0">
                <a:latin typeface="Calisto MT" panose="02040603050505030304" pitchFamily="18" charset="0"/>
              </a:rPr>
              <a:t>Increased plant resistance to drought and salinity stress  </a:t>
            </a:r>
          </a:p>
          <a:p>
            <a:pPr marL="58738" indent="-58738" algn="just">
              <a:buFont typeface="Arial" panose="020B0604020202020204" pitchFamily="34" charset="0"/>
              <a:buChar char="•"/>
            </a:pPr>
            <a:r>
              <a:rPr lang="en-US" sz="900" dirty="0">
                <a:latin typeface="Calisto MT" panose="02040603050505030304" pitchFamily="18" charset="0"/>
              </a:rPr>
              <a:t>Induction of systemic resistance  </a:t>
            </a:r>
          </a:p>
          <a:p>
            <a:pPr marL="58738" indent="-58738" algn="just">
              <a:buFont typeface="Arial" panose="020B0604020202020204" pitchFamily="34" charset="0"/>
              <a:buChar char="•"/>
            </a:pPr>
            <a:r>
              <a:rPr lang="en-US" sz="900" dirty="0">
                <a:latin typeface="Calisto MT" panose="02040603050505030304" pitchFamily="18" charset="0"/>
              </a:rPr>
              <a:t>Production of growth-promoting hormones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647ED-FF18-FB65-41A5-8A5DB366CAE2}"/>
              </a:ext>
            </a:extLst>
          </p:cNvPr>
          <p:cNvSpPr txBox="1"/>
          <p:nvPr/>
        </p:nvSpPr>
        <p:spPr>
          <a:xfrm>
            <a:off x="2879793" y="8320"/>
            <a:ext cx="250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55A11"/>
                </a:solidFill>
                <a:latin typeface="Calisto MT" panose="02040603050505030304" pitchFamily="18" charset="0"/>
                <a:cs typeface="MRT_Samra" panose="00000400000000000000" pitchFamily="2" charset="-78"/>
              </a:rPr>
              <a:t>زیست بوم پویامهر</a:t>
            </a:r>
            <a:endParaRPr lang="en-US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55A11"/>
              </a:solidFill>
              <a:latin typeface="Calisto MT" panose="02040603050505030304" pitchFamily="18" charset="0"/>
              <a:cs typeface="MRT_Samra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34A7E-83CB-73E3-E317-D0A9325483DD}"/>
              </a:ext>
            </a:extLst>
          </p:cNvPr>
          <p:cNvGrpSpPr/>
          <p:nvPr/>
        </p:nvGrpSpPr>
        <p:grpSpPr>
          <a:xfrm>
            <a:off x="2710036" y="552125"/>
            <a:ext cx="2842524" cy="2286008"/>
            <a:chOff x="2550465" y="572448"/>
            <a:chExt cx="2559247" cy="24573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7FB77C-D9DA-4585-6A1C-0BA98A91DC64}"/>
                </a:ext>
              </a:extLst>
            </p:cNvPr>
            <p:cNvSpPr/>
            <p:nvPr/>
          </p:nvSpPr>
          <p:spPr>
            <a:xfrm>
              <a:off x="2550465" y="572448"/>
              <a:ext cx="2559247" cy="245730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B83F60-3A9F-1FBE-58DB-2FE896A6DC29}"/>
                </a:ext>
              </a:extLst>
            </p:cNvPr>
            <p:cNvSpPr/>
            <p:nvPr/>
          </p:nvSpPr>
          <p:spPr>
            <a:xfrm>
              <a:off x="3521489" y="656175"/>
              <a:ext cx="587023" cy="67031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877C12-9810-F1FA-7DE0-3AD90BA57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2172" y="662891"/>
              <a:ext cx="545659" cy="670315"/>
            </a:xfrm>
            <a:prstGeom prst="rect">
              <a:avLst/>
            </a:prstGeom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A1F1AB-20C2-B1F5-C3FE-3539358D3726}"/>
                </a:ext>
              </a:extLst>
            </p:cNvPr>
            <p:cNvSpPr txBox="1"/>
            <p:nvPr/>
          </p:nvSpPr>
          <p:spPr>
            <a:xfrm>
              <a:off x="2619157" y="1432344"/>
              <a:ext cx="2421864" cy="1579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10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شرکت زیست بوم پویامهر ارائه دهنده خدمات فنی و فروش نهاده‎های کشاورزی</a:t>
              </a:r>
              <a:r>
                <a:rPr lang="en-US" sz="110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 </a:t>
              </a:r>
              <a:endParaRPr lang="fa-IR" sz="1100" b="1" dirty="0">
                <a:solidFill>
                  <a:schemeClr val="bg1"/>
                </a:solidFill>
                <a:latin typeface="Calisto MT" panose="02040603050505030304" pitchFamily="18" charset="0"/>
                <a:cs typeface="LMU Mitra" panose="00000400000000000000" pitchFamily="2" charset="-78"/>
              </a:endParaRPr>
            </a:p>
            <a:p>
              <a:pPr algn="just" rtl="1"/>
              <a:endParaRPr lang="fa-IR" sz="800" b="1" dirty="0">
                <a:solidFill>
                  <a:schemeClr val="bg1"/>
                </a:solidFill>
                <a:latin typeface="Calisto MT" panose="02040603050505030304" pitchFamily="18" charset="0"/>
                <a:cs typeface="LMU Mitra" panose="00000400000000000000" pitchFamily="2" charset="-78"/>
              </a:endParaRPr>
            </a:p>
            <a:p>
              <a:pPr algn="ctr" rtl="1"/>
              <a:r>
                <a:rPr lang="fa-IR" sz="105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آدرس: کرمان، خیابان شهید نامجو (اقبال) بعد از کوچه 9 مرکز رشد تخصصی کشاورزی، طبقه 1 واحد 2</a:t>
              </a:r>
            </a:p>
            <a:p>
              <a:pPr algn="just" rtl="1"/>
              <a:endParaRPr lang="fa-IR" sz="900" b="1" dirty="0">
                <a:solidFill>
                  <a:schemeClr val="bg1"/>
                </a:solidFill>
                <a:latin typeface="Calisto MT" panose="02040603050505030304" pitchFamily="18" charset="0"/>
                <a:cs typeface="LMU Mitra" panose="000004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sz="105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   </a:t>
              </a:r>
              <a:r>
                <a:rPr lang="fa-IR" sz="100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تلفن: 09032853959</a:t>
              </a:r>
            </a:p>
            <a:p>
              <a:pPr algn="just" rtl="1">
                <a:lnSpc>
                  <a:spcPct val="150000"/>
                </a:lnSpc>
              </a:pPr>
              <a:r>
                <a:rPr lang="fa-IR" sz="100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   سایت:</a:t>
              </a:r>
              <a:r>
                <a:rPr lang="en-US" sz="90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Biomehr.ir </a:t>
              </a:r>
              <a:r>
                <a:rPr lang="fa-IR" sz="90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                   </a:t>
              </a:r>
              <a:r>
                <a:rPr lang="fa-IR" sz="100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ایمیل: </a:t>
              </a:r>
              <a:r>
                <a:rPr lang="en-US" sz="900" b="1" dirty="0">
                  <a:solidFill>
                    <a:schemeClr val="bg1"/>
                  </a:solidFill>
                  <a:latin typeface="Calisto MT" panose="02040603050505030304" pitchFamily="18" charset="0"/>
                  <a:cs typeface="LMU Mitra" panose="00000400000000000000" pitchFamily="2" charset="-78"/>
                </a:rPr>
                <a:t>info@biomehr.ir</a:t>
              </a:r>
              <a:endParaRPr lang="en-US" sz="1000" b="1" dirty="0">
                <a:solidFill>
                  <a:schemeClr val="bg1"/>
                </a:solidFill>
                <a:latin typeface="Calisto MT" panose="02040603050505030304" pitchFamily="18" charset="0"/>
                <a:cs typeface="LMU Mitra" panose="00000400000000000000" pitchFamily="2" charset="-78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4A36A9A-5653-3CC8-9C96-E2287B9D4697}"/>
              </a:ext>
            </a:extLst>
          </p:cNvPr>
          <p:cNvSpPr/>
          <p:nvPr/>
        </p:nvSpPr>
        <p:spPr>
          <a:xfrm rot="16200000">
            <a:off x="2815160" y="5188121"/>
            <a:ext cx="1260000" cy="1088077"/>
          </a:xfrm>
          <a:prstGeom prst="rect">
            <a:avLst/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8000" contrast="17000"/>
                      </a14:imgEffect>
                    </a14:imgLayer>
                  </a14:imgProps>
                </a:ext>
              </a:extLst>
            </a:blip>
            <a:srcRect/>
            <a:stretch>
              <a:fillRect l="-98000" r="-10000"/>
            </a:stretch>
          </a:blipFill>
          <a:ln w="19050">
            <a:solidFill>
              <a:srgbClr val="FFC000">
                <a:alpha val="97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51D333-BDF8-26FD-986D-5E054619077F}"/>
              </a:ext>
            </a:extLst>
          </p:cNvPr>
          <p:cNvSpPr/>
          <p:nvPr/>
        </p:nvSpPr>
        <p:spPr>
          <a:xfrm rot="16200000">
            <a:off x="3973962" y="5188121"/>
            <a:ext cx="1260000" cy="1088077"/>
          </a:xfrm>
          <a:prstGeom prst="rect">
            <a:avLst/>
          </a:prstGeom>
          <a:blipFill dpi="0" rotWithShape="0">
            <a:blip r:embed="rId5"/>
            <a:srcRect/>
            <a:stretch>
              <a:fillRect l="-46000" r="-16000" b="-1000"/>
            </a:stretch>
          </a:blip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A51791-56CD-7C68-C819-AEC28B44656A}"/>
              </a:ext>
            </a:extLst>
          </p:cNvPr>
          <p:cNvSpPr/>
          <p:nvPr/>
        </p:nvSpPr>
        <p:spPr>
          <a:xfrm rot="16200000">
            <a:off x="5132256" y="5198365"/>
            <a:ext cx="1260000" cy="1088077"/>
          </a:xfrm>
          <a:prstGeom prst="rect">
            <a:avLst/>
          </a:prstGeom>
          <a:blipFill dpi="0" rotWithShape="0">
            <a:blip r:embed="rId6"/>
            <a:srcRect/>
            <a:stretch>
              <a:fillRect l="-43000" r="-33000" b="-1000"/>
            </a:stretch>
          </a:blip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6B1A4F-74B0-EFDB-7068-D445DCA30B4F}"/>
              </a:ext>
            </a:extLst>
          </p:cNvPr>
          <p:cNvSpPr/>
          <p:nvPr/>
        </p:nvSpPr>
        <p:spPr>
          <a:xfrm rot="16200000">
            <a:off x="6290548" y="5198368"/>
            <a:ext cx="1260000" cy="1088072"/>
          </a:xfrm>
          <a:prstGeom prst="rect">
            <a:avLst/>
          </a:prstGeom>
          <a:blipFill dpi="0" rotWithShape="0">
            <a:blip r:embed="rId7"/>
            <a:srcRect/>
            <a:stretch>
              <a:fillRect l="-36000" r="-9000" b="-1000"/>
            </a:stretch>
          </a:blip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244</TotalTime>
  <Words>406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Titr</vt:lpstr>
      <vt:lpstr>B Zar</vt:lpstr>
      <vt:lpstr>Calibri</vt:lpstr>
      <vt:lpstr>Calibri Light</vt:lpstr>
      <vt:lpstr>Calisto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Pooya</dc:creator>
  <cp:lastModifiedBy>Pooya</cp:lastModifiedBy>
  <cp:revision>15</cp:revision>
  <dcterms:created xsi:type="dcterms:W3CDTF">2026-01-25T16:42:42Z</dcterms:created>
  <dcterms:modified xsi:type="dcterms:W3CDTF">2026-01-29T07:50:41Z</dcterms:modified>
</cp:coreProperties>
</file>